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F5A5"/>
    <a:srgbClr val="F8C4C4"/>
    <a:srgbClr val="C4C5DE"/>
    <a:srgbClr val="CAE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100" d="100"/>
          <a:sy n="100" d="100"/>
        </p:scale>
        <p:origin x="852"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3713-9168-43B7-B39C-9D9BA5E409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682066-63E3-44CB-BF95-860200EF5A24}"/>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E209DA-B89A-411E-A8C5-D20986FCA1B4}"/>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5" name="Footer Placeholder 4">
            <a:extLst>
              <a:ext uri="{FF2B5EF4-FFF2-40B4-BE49-F238E27FC236}">
                <a16:creationId xmlns:a16="http://schemas.microsoft.com/office/drawing/2014/main" id="{50BBBE85-4D41-4F6C-840B-2EEC9BC36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DA03D4-F141-4250-BA13-D56C858571F5}"/>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496853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A55F-3519-4655-B386-87BD6F3C3F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72E004-507E-410A-A1D5-5E6354EB8E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928CF-91D1-4CD2-8603-E5C9588588A1}"/>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5" name="Footer Placeholder 4">
            <a:extLst>
              <a:ext uri="{FF2B5EF4-FFF2-40B4-BE49-F238E27FC236}">
                <a16:creationId xmlns:a16="http://schemas.microsoft.com/office/drawing/2014/main" id="{C47BA87B-079F-4C85-81F9-4073B2052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44D35-E7F3-46AB-B845-C50F3896004A}"/>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10744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E88767-B795-47B3-AEA6-F18B35682C4E}"/>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E5C483-4CF9-45B8-856A-B8D0C0A41E01}"/>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7F886-0D50-4994-B0C8-410AF7C980A2}"/>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5" name="Footer Placeholder 4">
            <a:extLst>
              <a:ext uri="{FF2B5EF4-FFF2-40B4-BE49-F238E27FC236}">
                <a16:creationId xmlns:a16="http://schemas.microsoft.com/office/drawing/2014/main" id="{C5ACA3B3-8A62-458D-8F7C-1F8695CBF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0A9C0-82B3-4FE7-B2CD-32495D30C750}"/>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78953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62D9-A507-4F30-AB5B-69F1106B50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517C81-4EE8-43CF-A69E-B31C44C254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8C339-53C8-4906-98BE-D5A481E06C7F}"/>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5" name="Footer Placeholder 4">
            <a:extLst>
              <a:ext uri="{FF2B5EF4-FFF2-40B4-BE49-F238E27FC236}">
                <a16:creationId xmlns:a16="http://schemas.microsoft.com/office/drawing/2014/main" id="{66ADA106-A32B-4669-824A-923796442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3515A-9549-48E0-A9B2-B8E3367A0134}"/>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08109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24CE-F0F4-4281-AB1C-1828D7F7B25B}"/>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DEA8A3-C079-4D41-90C9-690DFFCE03CC}"/>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56A763-FDC2-49B6-A05A-5F20AEE7B44B}"/>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5" name="Footer Placeholder 4">
            <a:extLst>
              <a:ext uri="{FF2B5EF4-FFF2-40B4-BE49-F238E27FC236}">
                <a16:creationId xmlns:a16="http://schemas.microsoft.com/office/drawing/2014/main" id="{1608BCF1-D599-441D-89EF-0A8721AAA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F0CD7-65D4-42D3-9F6B-E7FFE3B30EB3}"/>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987547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30AE-CD2E-4E2B-A608-63A45C99E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ECFEA5-849B-4225-88B0-69C8FB2AC8E9}"/>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2AE1D3-B235-43BF-83F7-4E7BE6C51B24}"/>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B1C-322E-4F48-A222-E02DFB6171A1}"/>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6" name="Footer Placeholder 5">
            <a:extLst>
              <a:ext uri="{FF2B5EF4-FFF2-40B4-BE49-F238E27FC236}">
                <a16:creationId xmlns:a16="http://schemas.microsoft.com/office/drawing/2014/main" id="{ADB15E67-609A-40EF-91C9-4FD90CE1C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291157-4C0E-4FA0-ADE9-3122DCA6A3A0}"/>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49476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9F26-E066-4EC0-B8C9-939D87F035E9}"/>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995239-2DFF-442D-84B9-88FA1C97535B}"/>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542318-3B65-4F30-B754-64329932C36B}"/>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E34174-5EC5-4EDD-A891-7BD0664F76D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F69409-C927-4136-9891-3C73AA1CD4E2}"/>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02318F-166F-4894-8C31-7D98EBBACD8B}"/>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8" name="Footer Placeholder 7">
            <a:extLst>
              <a:ext uri="{FF2B5EF4-FFF2-40B4-BE49-F238E27FC236}">
                <a16:creationId xmlns:a16="http://schemas.microsoft.com/office/drawing/2014/main" id="{CC5F76DA-37BE-4578-A1E1-0EF8EC0AA9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C2DC62-0470-48A8-AAC1-1DAD6339A30E}"/>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265811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E7C4-0319-4650-96C5-932000EC48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840CA-76E0-4A0E-8B4F-1B3700EE4214}"/>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4" name="Footer Placeholder 3">
            <a:extLst>
              <a:ext uri="{FF2B5EF4-FFF2-40B4-BE49-F238E27FC236}">
                <a16:creationId xmlns:a16="http://schemas.microsoft.com/office/drawing/2014/main" id="{768DF8B1-25F0-4D74-9CA4-9F02DC428D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D4CE87-E4AF-427D-9873-16EC9798C0BF}"/>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96033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47C28-891D-49E7-8D77-EAB8D83A28CB}"/>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3" name="Footer Placeholder 2">
            <a:extLst>
              <a:ext uri="{FF2B5EF4-FFF2-40B4-BE49-F238E27FC236}">
                <a16:creationId xmlns:a16="http://schemas.microsoft.com/office/drawing/2014/main" id="{D825698C-BFEC-4D9E-8380-DABF46E8E8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A03CD2-D324-43CF-B729-82597055ADC4}"/>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143854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7F92-0C88-42B5-A27B-30AD5F2356EF}"/>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34647E-13E9-4517-8E53-186DE2955E3F}"/>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3CE566-1153-4064-8D7A-88BB7741DC39}"/>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CC14A0-85E6-4878-91A8-384B179AA39D}"/>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6" name="Footer Placeholder 5">
            <a:extLst>
              <a:ext uri="{FF2B5EF4-FFF2-40B4-BE49-F238E27FC236}">
                <a16:creationId xmlns:a16="http://schemas.microsoft.com/office/drawing/2014/main" id="{4A1257FC-52A0-4F54-92EE-11C8E99B7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55637-0B40-44A9-BD2F-9A4AB0C87A7E}"/>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707633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CC98-8380-41D6-B4BD-CF416B0275AD}"/>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33BBB0-215B-4683-9CB7-F879245BD8D2}"/>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C8AEA27F-2724-45EC-89AE-63646B694D63}"/>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C4604-F59A-471F-968C-AD6D5348C09C}"/>
              </a:ext>
            </a:extLst>
          </p:cNvPr>
          <p:cNvSpPr>
            <a:spLocks noGrp="1"/>
          </p:cNvSpPr>
          <p:nvPr>
            <p:ph type="dt" sz="half" idx="10"/>
          </p:nvPr>
        </p:nvSpPr>
        <p:spPr/>
        <p:txBody>
          <a:bodyPr/>
          <a:lstStyle/>
          <a:p>
            <a:fld id="{6F603D06-D36C-4CEA-A3A7-374A3D8521A7}" type="datetimeFigureOut">
              <a:rPr lang="en-US" smtClean="0"/>
              <a:t>6/3/2020</a:t>
            </a:fld>
            <a:endParaRPr lang="en-US"/>
          </a:p>
        </p:txBody>
      </p:sp>
      <p:sp>
        <p:nvSpPr>
          <p:cNvPr id="6" name="Footer Placeholder 5">
            <a:extLst>
              <a:ext uri="{FF2B5EF4-FFF2-40B4-BE49-F238E27FC236}">
                <a16:creationId xmlns:a16="http://schemas.microsoft.com/office/drawing/2014/main" id="{634A0E31-0FF5-4A60-9C61-BF5D4B8EE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2BF5-B885-487F-A346-31822B9A02C0}"/>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62302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BEA52-22B3-4557-A587-72D1938AA0B8}"/>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E1873F-2ED2-4DC9-871B-3A7B5AA08EC3}"/>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4EDFD-C9CF-44B6-BD38-61027D3CB74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03D06-D36C-4CEA-A3A7-374A3D8521A7}" type="datetimeFigureOut">
              <a:rPr lang="en-US" smtClean="0"/>
              <a:t>6/3/2020</a:t>
            </a:fld>
            <a:endParaRPr lang="en-US"/>
          </a:p>
        </p:txBody>
      </p:sp>
      <p:sp>
        <p:nvSpPr>
          <p:cNvPr id="5" name="Footer Placeholder 4">
            <a:extLst>
              <a:ext uri="{FF2B5EF4-FFF2-40B4-BE49-F238E27FC236}">
                <a16:creationId xmlns:a16="http://schemas.microsoft.com/office/drawing/2014/main" id="{36980792-32D6-48D3-A96E-B61FA1D16FDF}"/>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6BCEB7-4ED9-4F10-ACC7-267D392073D9}"/>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7D393-20DB-4476-A349-B67E14315BAE}" type="slidenum">
              <a:rPr lang="en-US" smtClean="0"/>
              <a:t>‹#›</a:t>
            </a:fld>
            <a:endParaRPr lang="en-US"/>
          </a:p>
        </p:txBody>
      </p:sp>
    </p:spTree>
    <p:extLst>
      <p:ext uri="{BB962C8B-B14F-4D97-AF65-F5344CB8AC3E}">
        <p14:creationId xmlns:p14="http://schemas.microsoft.com/office/powerpoint/2010/main" val="3318712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FA0E-9436-4902-B68F-A36C6435141F}"/>
              </a:ext>
            </a:extLst>
          </p:cNvPr>
          <p:cNvSpPr>
            <a:spLocks noGrp="1"/>
          </p:cNvSpPr>
          <p:nvPr>
            <p:ph type="ctrTitle"/>
          </p:nvPr>
        </p:nvSpPr>
        <p:spPr/>
        <p:txBody>
          <a:bodyPr>
            <a:normAutofit/>
          </a:bodyPr>
          <a:lstStyle/>
          <a:p>
            <a:pPr algn="l"/>
            <a:r>
              <a:rPr lang="en-US" sz="3600" dirty="0"/>
              <a:t>A phylogenomic investigation of </a:t>
            </a:r>
            <a:r>
              <a:rPr lang="en-US" sz="3600" i="1" dirty="0"/>
              <a:t>Scutellaria </a:t>
            </a:r>
            <a:r>
              <a:rPr lang="en-US" sz="3600" dirty="0"/>
              <a:t>reveals distinct patterns in flavonoid diversity</a:t>
            </a:r>
          </a:p>
        </p:txBody>
      </p:sp>
      <p:sp>
        <p:nvSpPr>
          <p:cNvPr id="3" name="Subtitle 2">
            <a:extLst>
              <a:ext uri="{FF2B5EF4-FFF2-40B4-BE49-F238E27FC236}">
                <a16:creationId xmlns:a16="http://schemas.microsoft.com/office/drawing/2014/main" id="{7F498EC9-B305-40A5-87C9-854CDD99BA4A}"/>
              </a:ext>
            </a:extLst>
          </p:cNvPr>
          <p:cNvSpPr>
            <a:spLocks noGrp="1"/>
          </p:cNvSpPr>
          <p:nvPr>
            <p:ph type="subTitle" idx="1"/>
          </p:nvPr>
        </p:nvSpPr>
        <p:spPr>
          <a:xfrm>
            <a:off x="1524000" y="3602038"/>
            <a:ext cx="9144000" cy="2067242"/>
          </a:xfrm>
        </p:spPr>
        <p:txBody>
          <a:bodyPr>
            <a:normAutofit/>
          </a:bodyPr>
          <a:lstStyle/>
          <a:p>
            <a:pPr algn="l">
              <a:spcBef>
                <a:spcPts val="0"/>
              </a:spcBef>
              <a:spcAft>
                <a:spcPts val="600"/>
              </a:spcAft>
            </a:pPr>
            <a:r>
              <a:rPr lang="en-US" sz="1800" dirty="0"/>
              <a:t>Bryce Askey</a:t>
            </a:r>
            <a:r>
              <a:rPr lang="en-US" sz="1800" baseline="30000" dirty="0"/>
              <a:t>1</a:t>
            </a:r>
            <a:r>
              <a:rPr lang="en-US" sz="1800" dirty="0"/>
              <a:t>, Yeong Hun Song</a:t>
            </a:r>
            <a:r>
              <a:rPr lang="en-US" sz="1800" baseline="30000" dirty="0"/>
              <a:t>1</a:t>
            </a:r>
            <a:r>
              <a:rPr lang="en-US" sz="1800" dirty="0"/>
              <a:t>, </a:t>
            </a:r>
            <a:r>
              <a:rPr lang="en-US" sz="1800" dirty="0" err="1"/>
              <a:t>Yoonkyung</a:t>
            </a:r>
            <a:r>
              <a:rPr lang="en-US" sz="1800" dirty="0"/>
              <a:t> Lee</a:t>
            </a:r>
            <a:r>
              <a:rPr lang="en-US" sz="1800" baseline="30000" dirty="0"/>
              <a:t>2</a:t>
            </a:r>
            <a:r>
              <a:rPr lang="en-US" sz="1800" dirty="0"/>
              <a:t>, Ru Dai</a:t>
            </a:r>
            <a:r>
              <a:rPr lang="en-US" sz="1800" baseline="30000" dirty="0"/>
              <a:t>1</a:t>
            </a:r>
            <a:r>
              <a:rPr lang="en-US" sz="1800" dirty="0"/>
              <a:t>, Tong Geon Lee</a:t>
            </a:r>
            <a:r>
              <a:rPr lang="en-US" sz="1800" baseline="30000" dirty="0"/>
              <a:t>1,3,4</a:t>
            </a:r>
            <a:r>
              <a:rPr lang="en-US" sz="1800" dirty="0"/>
              <a:t>, </a:t>
            </a:r>
            <a:r>
              <a:rPr lang="en-US" sz="1800" dirty="0" err="1"/>
              <a:t>Sangtae</a:t>
            </a:r>
            <a:r>
              <a:rPr lang="en-US" sz="1800" dirty="0"/>
              <a:t> Kim</a:t>
            </a:r>
            <a:r>
              <a:rPr lang="en-US" sz="1800" baseline="30000" dirty="0"/>
              <a:t>2</a:t>
            </a:r>
            <a:r>
              <a:rPr lang="en-US" sz="1800" dirty="0"/>
              <a:t>, and Jeongim Kim</a:t>
            </a:r>
            <a:r>
              <a:rPr lang="en-US" sz="1800" baseline="30000" dirty="0"/>
              <a:t>1,3</a:t>
            </a:r>
            <a:endParaRPr lang="en-US" sz="1800" dirty="0"/>
          </a:p>
          <a:p>
            <a:pPr algn="l">
              <a:spcBef>
                <a:spcPts val="0"/>
              </a:spcBef>
              <a:spcAft>
                <a:spcPts val="600"/>
              </a:spcAft>
            </a:pPr>
            <a:r>
              <a:rPr lang="en-US" sz="1400" baseline="30000" dirty="0"/>
              <a:t>1</a:t>
            </a:r>
            <a:r>
              <a:rPr lang="en-US" sz="1400" dirty="0"/>
              <a:t>Horticultural Sciences Department, University of Florida, Gainesville, FL, USA</a:t>
            </a:r>
          </a:p>
          <a:p>
            <a:pPr algn="l">
              <a:spcBef>
                <a:spcPts val="0"/>
              </a:spcBef>
              <a:spcAft>
                <a:spcPts val="600"/>
              </a:spcAft>
            </a:pPr>
            <a:r>
              <a:rPr lang="en-US" sz="1400" baseline="30000" dirty="0"/>
              <a:t>2</a:t>
            </a:r>
            <a:r>
              <a:rPr lang="en-US" sz="1400" dirty="0"/>
              <a:t>Department of Biology, </a:t>
            </a:r>
            <a:r>
              <a:rPr lang="en-US" sz="1400" dirty="0" err="1"/>
              <a:t>Sungshin</a:t>
            </a:r>
            <a:r>
              <a:rPr lang="en-US" sz="1400" dirty="0"/>
              <a:t> Women’s University, Seoul, Republic of Korea</a:t>
            </a:r>
          </a:p>
          <a:p>
            <a:pPr algn="l">
              <a:spcBef>
                <a:spcPts val="0"/>
              </a:spcBef>
              <a:spcAft>
                <a:spcPts val="600"/>
              </a:spcAft>
            </a:pPr>
            <a:r>
              <a:rPr lang="en-US" sz="1400" baseline="30000" dirty="0"/>
              <a:t>3</a:t>
            </a:r>
            <a:r>
              <a:rPr lang="en-US" sz="1400" dirty="0"/>
              <a:t>Plant Molecular and Cellular Biology Graduate Program, University of Florida, Gainesville, FL, USA</a:t>
            </a:r>
          </a:p>
          <a:p>
            <a:pPr algn="l">
              <a:spcBef>
                <a:spcPts val="0"/>
              </a:spcBef>
              <a:spcAft>
                <a:spcPts val="600"/>
              </a:spcAft>
            </a:pPr>
            <a:r>
              <a:rPr lang="en-US" sz="1400" baseline="30000" dirty="0"/>
              <a:t>4</a:t>
            </a:r>
            <a:r>
              <a:rPr lang="en-US" sz="1400" dirty="0"/>
              <a:t>Gulf Coast Research and Education Center, University of Florida, Wimauma, FL, USA</a:t>
            </a:r>
          </a:p>
        </p:txBody>
      </p:sp>
    </p:spTree>
    <p:extLst>
      <p:ext uri="{BB962C8B-B14F-4D97-AF65-F5344CB8AC3E}">
        <p14:creationId xmlns:p14="http://schemas.microsoft.com/office/powerpoint/2010/main" val="55028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172D-D2A9-4C1F-992D-5191EAC0D77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22B2534-D210-41BD-8684-A8D452ADDC99}"/>
              </a:ext>
            </a:extLst>
          </p:cNvPr>
          <p:cNvSpPr>
            <a:spLocks noGrp="1"/>
          </p:cNvSpPr>
          <p:nvPr>
            <p:ph idx="1"/>
          </p:nvPr>
        </p:nvSpPr>
        <p:spPr>
          <a:xfrm>
            <a:off x="838202" y="1825625"/>
            <a:ext cx="7092140" cy="4351338"/>
          </a:xfrm>
        </p:spPr>
        <p:txBody>
          <a:bodyPr>
            <a:normAutofit/>
          </a:bodyPr>
          <a:lstStyle/>
          <a:p>
            <a:r>
              <a:rPr lang="en-US" sz="2400" i="1" dirty="0"/>
              <a:t>Scutellaria baicalensis </a:t>
            </a:r>
            <a:r>
              <a:rPr lang="en-US" sz="2400" dirty="0"/>
              <a:t>is a well-studied medicinal plant</a:t>
            </a:r>
          </a:p>
          <a:p>
            <a:pPr lvl="1"/>
            <a:r>
              <a:rPr lang="en-US" sz="2000" dirty="0"/>
              <a:t>Root extracts used in Eastern medicine</a:t>
            </a:r>
          </a:p>
          <a:p>
            <a:pPr lvl="1"/>
            <a:r>
              <a:rPr lang="en-US" sz="2000" dirty="0"/>
              <a:t>Possesses unique flavonoid biosynthetic pathway</a:t>
            </a:r>
          </a:p>
          <a:p>
            <a:pPr lvl="1"/>
            <a:r>
              <a:rPr lang="en-US" sz="2000" dirty="0"/>
              <a:t>Reference genome published in 2019</a:t>
            </a:r>
          </a:p>
          <a:p>
            <a:r>
              <a:rPr lang="en-US" sz="2400" dirty="0"/>
              <a:t>However, </a:t>
            </a:r>
            <a:r>
              <a:rPr lang="en-US" sz="2400" i="1" dirty="0"/>
              <a:t>Scutellaria </a:t>
            </a:r>
            <a:r>
              <a:rPr lang="en-US" sz="2400" dirty="0"/>
              <a:t>contains &gt;470 other species</a:t>
            </a:r>
          </a:p>
          <a:p>
            <a:pPr lvl="1"/>
            <a:r>
              <a:rPr lang="en-US" sz="2000" dirty="0"/>
              <a:t>Many not well studied/not studied at all</a:t>
            </a:r>
          </a:p>
          <a:p>
            <a:pPr lvl="1"/>
            <a:endParaRPr lang="en-US" sz="2000" dirty="0"/>
          </a:p>
          <a:p>
            <a:pPr marL="0" indent="0">
              <a:buNone/>
            </a:pPr>
            <a:r>
              <a:rPr lang="en-US" sz="2400" b="1" dirty="0"/>
              <a:t>Goal: </a:t>
            </a:r>
            <a:r>
              <a:rPr lang="en-US" sz="2400" dirty="0"/>
              <a:t>assay a diverse set of </a:t>
            </a:r>
            <a:r>
              <a:rPr lang="en-US" sz="2400" i="1" dirty="0"/>
              <a:t>Scutellaria </a:t>
            </a:r>
            <a:r>
              <a:rPr lang="en-US" sz="2400" dirty="0"/>
              <a:t>species to provide insight into the evolutionary history and medicinal relevance of the genus</a:t>
            </a:r>
          </a:p>
        </p:txBody>
      </p:sp>
      <p:pic>
        <p:nvPicPr>
          <p:cNvPr id="5" name="Picture 4" descr="A picture containing indoor, table, sitting, book&#10;&#10;Description automatically generated">
            <a:extLst>
              <a:ext uri="{FF2B5EF4-FFF2-40B4-BE49-F238E27FC236}">
                <a16:creationId xmlns:a16="http://schemas.microsoft.com/office/drawing/2014/main" id="{BF4590CC-C205-40E7-B46F-0D50A15F706D}"/>
              </a:ext>
            </a:extLst>
          </p:cNvPr>
          <p:cNvPicPr>
            <a:picLocks noChangeAspect="1"/>
          </p:cNvPicPr>
          <p:nvPr/>
        </p:nvPicPr>
        <p:blipFill rotWithShape="1">
          <a:blip r:embed="rId2">
            <a:extLst>
              <a:ext uri="{28A0092B-C50C-407E-A947-70E740481C1C}">
                <a14:useLocalDpi xmlns:a14="http://schemas.microsoft.com/office/drawing/2010/main" val="0"/>
              </a:ext>
            </a:extLst>
          </a:blip>
          <a:srcRect l="19987" r="34091"/>
          <a:stretch/>
        </p:blipFill>
        <p:spPr>
          <a:xfrm>
            <a:off x="8213088" y="681037"/>
            <a:ext cx="3365153" cy="5495926"/>
          </a:xfrm>
          <a:prstGeom prst="rect">
            <a:avLst/>
          </a:prstGeom>
        </p:spPr>
      </p:pic>
    </p:spTree>
    <p:extLst>
      <p:ext uri="{BB962C8B-B14F-4D97-AF65-F5344CB8AC3E}">
        <p14:creationId xmlns:p14="http://schemas.microsoft.com/office/powerpoint/2010/main" val="139393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321BCED-41FD-42DE-83A6-5698D46F08CF}"/>
              </a:ext>
            </a:extLst>
          </p:cNvPr>
          <p:cNvGraphicFramePr>
            <a:graphicFrameLocks noGrp="1"/>
          </p:cNvGraphicFramePr>
          <p:nvPr>
            <p:extLst>
              <p:ext uri="{D42A27DB-BD31-4B8C-83A1-F6EECF244321}">
                <p14:modId xmlns:p14="http://schemas.microsoft.com/office/powerpoint/2010/main" val="1510565673"/>
              </p:ext>
            </p:extLst>
          </p:nvPr>
        </p:nvGraphicFramePr>
        <p:xfrm>
          <a:off x="1799244" y="2215957"/>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07500422"/>
                    </a:ext>
                  </a:extLst>
                </a:gridCol>
                <a:gridCol w="2032000">
                  <a:extLst>
                    <a:ext uri="{9D8B030D-6E8A-4147-A177-3AD203B41FA5}">
                      <a16:colId xmlns:a16="http://schemas.microsoft.com/office/drawing/2014/main" val="2052541089"/>
                    </a:ext>
                  </a:extLst>
                </a:gridCol>
                <a:gridCol w="2032000">
                  <a:extLst>
                    <a:ext uri="{9D8B030D-6E8A-4147-A177-3AD203B41FA5}">
                      <a16:colId xmlns:a16="http://schemas.microsoft.com/office/drawing/2014/main" val="3872214641"/>
                    </a:ext>
                  </a:extLst>
                </a:gridCol>
                <a:gridCol w="2032000">
                  <a:extLst>
                    <a:ext uri="{9D8B030D-6E8A-4147-A177-3AD203B41FA5}">
                      <a16:colId xmlns:a16="http://schemas.microsoft.com/office/drawing/2014/main" val="3306792888"/>
                    </a:ext>
                  </a:extLst>
                </a:gridCol>
              </a:tblGrid>
              <a:tr h="370840">
                <a:tc>
                  <a:txBody>
                    <a:bodyPr/>
                    <a:lstStyle/>
                    <a:p>
                      <a:r>
                        <a:rPr lang="en-US" dirty="0"/>
                        <a:t>Species</a:t>
                      </a:r>
                    </a:p>
                  </a:txBody>
                  <a:tcPr/>
                </a:tc>
                <a:tc>
                  <a:txBody>
                    <a:bodyPr/>
                    <a:lstStyle/>
                    <a:p>
                      <a:r>
                        <a:rPr lang="en-US" dirty="0"/>
                        <a:t>Organ</a:t>
                      </a:r>
                    </a:p>
                  </a:txBody>
                  <a:tcPr/>
                </a:tc>
                <a:tc>
                  <a:txBody>
                    <a:bodyPr/>
                    <a:lstStyle/>
                    <a:p>
                      <a:r>
                        <a:rPr lang="en-US" dirty="0"/>
                        <a:t>Condition</a:t>
                      </a:r>
                    </a:p>
                  </a:txBody>
                  <a:tcPr/>
                </a:tc>
                <a:tc>
                  <a:txBody>
                    <a:bodyPr/>
                    <a:lstStyle/>
                    <a:p>
                      <a:r>
                        <a:rPr lang="en-US" dirty="0"/>
                        <a:t>Source</a:t>
                      </a:r>
                    </a:p>
                  </a:txBody>
                  <a:tcPr/>
                </a:tc>
                <a:extLst>
                  <a:ext uri="{0D108BD9-81ED-4DB2-BD59-A6C34878D82A}">
                    <a16:rowId xmlns:a16="http://schemas.microsoft.com/office/drawing/2014/main" val="3843322621"/>
                  </a:ext>
                </a:extLst>
              </a:tr>
              <a:tr h="370840">
                <a:tc>
                  <a:txBody>
                    <a:bodyPr/>
                    <a:lstStyle/>
                    <a:p>
                      <a:r>
                        <a:rPr lang="en-US" i="1" dirty="0"/>
                        <a:t>S. baicalensis</a:t>
                      </a:r>
                    </a:p>
                  </a:txBody>
                  <a:tcPr/>
                </a:tc>
                <a:tc>
                  <a:txBody>
                    <a:bodyPr/>
                    <a:lstStyle/>
                    <a:p>
                      <a:r>
                        <a:rPr lang="en-US" dirty="0"/>
                        <a:t>L, S, R</a:t>
                      </a:r>
                    </a:p>
                  </a:txBody>
                  <a:tcPr/>
                </a:tc>
                <a:tc>
                  <a:txBody>
                    <a:bodyPr/>
                    <a:lstStyle/>
                    <a:p>
                      <a:r>
                        <a:rPr lang="en-US" dirty="0"/>
                        <a:t>Fresh</a:t>
                      </a:r>
                    </a:p>
                  </a:txBody>
                  <a:tcPr/>
                </a:tc>
                <a:tc>
                  <a:txBody>
                    <a:bodyPr/>
                    <a:lstStyle/>
                    <a:p>
                      <a:r>
                        <a:rPr lang="en-US" dirty="0"/>
                        <a:t>Seeds from …</a:t>
                      </a:r>
                    </a:p>
                  </a:txBody>
                  <a:tcPr/>
                </a:tc>
                <a:extLst>
                  <a:ext uri="{0D108BD9-81ED-4DB2-BD59-A6C34878D82A}">
                    <a16:rowId xmlns:a16="http://schemas.microsoft.com/office/drawing/2014/main" val="2950766898"/>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62132815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248504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7045850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44443843"/>
                  </a:ext>
                </a:extLst>
              </a:tr>
            </a:tbl>
          </a:graphicData>
        </a:graphic>
      </p:graphicFrame>
      <p:sp>
        <p:nvSpPr>
          <p:cNvPr id="6" name="TextBox 5">
            <a:extLst>
              <a:ext uri="{FF2B5EF4-FFF2-40B4-BE49-F238E27FC236}">
                <a16:creationId xmlns:a16="http://schemas.microsoft.com/office/drawing/2014/main" id="{5CC8B6FA-093B-4BD2-8F71-5B0AE2197DCD}"/>
              </a:ext>
            </a:extLst>
          </p:cNvPr>
          <p:cNvSpPr txBox="1"/>
          <p:nvPr/>
        </p:nvSpPr>
        <p:spPr>
          <a:xfrm>
            <a:off x="1799244" y="1846625"/>
            <a:ext cx="6434390" cy="369332"/>
          </a:xfrm>
          <a:prstGeom prst="rect">
            <a:avLst/>
          </a:prstGeom>
          <a:noFill/>
        </p:spPr>
        <p:txBody>
          <a:bodyPr wrap="none" rtlCol="0">
            <a:spAutoFit/>
          </a:bodyPr>
          <a:lstStyle/>
          <a:p>
            <a:r>
              <a:rPr lang="en-US" b="1" dirty="0"/>
              <a:t>Table 1. </a:t>
            </a:r>
            <a:r>
              <a:rPr lang="en-US" dirty="0"/>
              <a:t>Information about </a:t>
            </a:r>
            <a:r>
              <a:rPr lang="en-US" i="1" dirty="0"/>
              <a:t>Scutellaria </a:t>
            </a:r>
            <a:r>
              <a:rPr lang="en-US" dirty="0"/>
              <a:t>tissue samples used in study</a:t>
            </a:r>
            <a:endParaRPr lang="en-US" b="1" dirty="0"/>
          </a:p>
        </p:txBody>
      </p:sp>
    </p:spTree>
    <p:extLst>
      <p:ext uri="{BB962C8B-B14F-4D97-AF65-F5344CB8AC3E}">
        <p14:creationId xmlns:p14="http://schemas.microsoft.com/office/powerpoint/2010/main" val="1603243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Content Placeholder 220" descr="A screenshot of a cell phone&#10;&#10;Description automatically generated">
            <a:extLst>
              <a:ext uri="{FF2B5EF4-FFF2-40B4-BE49-F238E27FC236}">
                <a16:creationId xmlns:a16="http://schemas.microsoft.com/office/drawing/2014/main" id="{493A3F22-FA34-462A-B5CA-42C5138B15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23" b="2068"/>
          <a:stretch/>
        </p:blipFill>
        <p:spPr>
          <a:xfrm>
            <a:off x="1666577" y="0"/>
            <a:ext cx="4579053" cy="6318396"/>
          </a:xfrm>
        </p:spPr>
      </p:pic>
      <p:grpSp>
        <p:nvGrpSpPr>
          <p:cNvPr id="263" name="Group 262">
            <a:extLst>
              <a:ext uri="{FF2B5EF4-FFF2-40B4-BE49-F238E27FC236}">
                <a16:creationId xmlns:a16="http://schemas.microsoft.com/office/drawing/2014/main" id="{D9880576-C9EF-4ABD-A42F-987A581693E7}"/>
              </a:ext>
            </a:extLst>
          </p:cNvPr>
          <p:cNvGrpSpPr/>
          <p:nvPr/>
        </p:nvGrpSpPr>
        <p:grpSpPr>
          <a:xfrm>
            <a:off x="5992967" y="60349"/>
            <a:ext cx="2859031" cy="6091793"/>
            <a:chOff x="5843337" y="167691"/>
            <a:chExt cx="2859031" cy="6091793"/>
          </a:xfrm>
        </p:grpSpPr>
        <p:pic>
          <p:nvPicPr>
            <p:cNvPr id="223" name="Picture 222" descr="A picture containing table, sitting, book, vase&#10;&#10;Description automatically generated">
              <a:extLst>
                <a:ext uri="{FF2B5EF4-FFF2-40B4-BE49-F238E27FC236}">
                  <a16:creationId xmlns:a16="http://schemas.microsoft.com/office/drawing/2014/main" id="{733AC332-86E0-43E1-8B4E-1E26A9761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337" y="167691"/>
              <a:ext cx="1409911" cy="1057433"/>
            </a:xfrm>
            <a:prstGeom prst="rect">
              <a:avLst/>
            </a:prstGeom>
          </p:spPr>
        </p:pic>
        <p:pic>
          <p:nvPicPr>
            <p:cNvPr id="227" name="Picture 226" descr="A picture containing indoor, sitting, table, remote&#10;&#10;Description automatically generated">
              <a:extLst>
                <a:ext uri="{FF2B5EF4-FFF2-40B4-BE49-F238E27FC236}">
                  <a16:creationId xmlns:a16="http://schemas.microsoft.com/office/drawing/2014/main" id="{4782AB61-F02A-44FA-8D3B-37F2EF4B7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457" y="940281"/>
              <a:ext cx="1409911" cy="1057433"/>
            </a:xfrm>
            <a:prstGeom prst="rect">
              <a:avLst/>
            </a:prstGeom>
          </p:spPr>
        </p:pic>
        <p:pic>
          <p:nvPicPr>
            <p:cNvPr id="229" name="Picture 228" descr="A picture containing indoor, sitting, table, cake&#10;&#10;Description automatically generated">
              <a:extLst>
                <a:ext uri="{FF2B5EF4-FFF2-40B4-BE49-F238E27FC236}">
                  <a16:creationId xmlns:a16="http://schemas.microsoft.com/office/drawing/2014/main" id="{F88E91DA-BE9F-4589-A7DE-591B4392F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337" y="1760390"/>
              <a:ext cx="1409911" cy="1057433"/>
            </a:xfrm>
            <a:prstGeom prst="rect">
              <a:avLst/>
            </a:prstGeom>
          </p:spPr>
        </p:pic>
        <p:pic>
          <p:nvPicPr>
            <p:cNvPr id="234" name="Picture 233" descr="A picture containing indoor, table, sitting, flower&#10;&#10;Description automatically generated">
              <a:extLst>
                <a:ext uri="{FF2B5EF4-FFF2-40B4-BE49-F238E27FC236}">
                  <a16:creationId xmlns:a16="http://schemas.microsoft.com/office/drawing/2014/main" id="{36FB2C10-F817-4B93-8E4B-2912D255F3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457" y="2562513"/>
              <a:ext cx="1409911" cy="1057433"/>
            </a:xfrm>
            <a:prstGeom prst="rect">
              <a:avLst/>
            </a:prstGeom>
          </p:spPr>
        </p:pic>
        <p:pic>
          <p:nvPicPr>
            <p:cNvPr id="237" name="Picture 236" descr="A picture containing indoor, table, sitting, small&#10;&#10;Description automatically generated">
              <a:extLst>
                <a:ext uri="{FF2B5EF4-FFF2-40B4-BE49-F238E27FC236}">
                  <a16:creationId xmlns:a16="http://schemas.microsoft.com/office/drawing/2014/main" id="{B689514A-13AF-4493-907A-5300A4C054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3337" y="3353089"/>
              <a:ext cx="1409911" cy="1057433"/>
            </a:xfrm>
            <a:prstGeom prst="rect">
              <a:avLst/>
            </a:prstGeom>
          </p:spPr>
        </p:pic>
        <p:pic>
          <p:nvPicPr>
            <p:cNvPr id="240" name="Picture 239" descr="A picture containing sitting, table, flower, small&#10;&#10;Description automatically generated">
              <a:extLst>
                <a:ext uri="{FF2B5EF4-FFF2-40B4-BE49-F238E27FC236}">
                  <a16:creationId xmlns:a16="http://schemas.microsoft.com/office/drawing/2014/main" id="{E7959F20-5DEE-4515-BC8B-3DC2D6E54D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2457" y="4138068"/>
              <a:ext cx="1409911" cy="1057433"/>
            </a:xfrm>
            <a:prstGeom prst="rect">
              <a:avLst/>
            </a:prstGeom>
          </p:spPr>
        </p:pic>
        <p:pic>
          <p:nvPicPr>
            <p:cNvPr id="243" name="Picture 242" descr="A picture containing sitting, table, flower, small&#10;&#10;Description automatically generated">
              <a:extLst>
                <a:ext uri="{FF2B5EF4-FFF2-40B4-BE49-F238E27FC236}">
                  <a16:creationId xmlns:a16="http://schemas.microsoft.com/office/drawing/2014/main" id="{64FDCFEC-C7BF-4AA9-8526-9162C9424E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3337" y="4945788"/>
              <a:ext cx="1409911" cy="1057433"/>
            </a:xfrm>
            <a:prstGeom prst="rect">
              <a:avLst/>
            </a:prstGeom>
          </p:spPr>
        </p:pic>
        <p:grpSp>
          <p:nvGrpSpPr>
            <p:cNvPr id="253" name="Group 252">
              <a:extLst>
                <a:ext uri="{FF2B5EF4-FFF2-40B4-BE49-F238E27FC236}">
                  <a16:creationId xmlns:a16="http://schemas.microsoft.com/office/drawing/2014/main" id="{B9CC29DD-61BD-4AA4-A48D-3B9D6525BEBB}"/>
                </a:ext>
              </a:extLst>
            </p:cNvPr>
            <p:cNvGrpSpPr/>
            <p:nvPr/>
          </p:nvGrpSpPr>
          <p:grpSpPr>
            <a:xfrm>
              <a:off x="5984855" y="1223594"/>
              <a:ext cx="1027320" cy="256262"/>
              <a:chOff x="5984855" y="1223594"/>
              <a:chExt cx="1027320" cy="256262"/>
            </a:xfrm>
          </p:grpSpPr>
          <p:sp>
            <p:nvSpPr>
              <p:cNvPr id="230" name="TextBox 229">
                <a:extLst>
                  <a:ext uri="{FF2B5EF4-FFF2-40B4-BE49-F238E27FC236}">
                    <a16:creationId xmlns:a16="http://schemas.microsoft.com/office/drawing/2014/main" id="{7B619EED-7CAD-4564-9BFC-D982AC9C157E}"/>
                  </a:ext>
                </a:extLst>
              </p:cNvPr>
              <p:cNvSpPr txBox="1"/>
              <p:nvPr/>
            </p:nvSpPr>
            <p:spPr>
              <a:xfrm>
                <a:off x="6084410" y="1223594"/>
                <a:ext cx="927765" cy="256262"/>
              </a:xfrm>
              <a:prstGeom prst="rect">
                <a:avLst/>
              </a:prstGeom>
              <a:noFill/>
            </p:spPr>
            <p:txBody>
              <a:bodyPr wrap="none" rtlCol="0">
                <a:spAutoFit/>
              </a:bodyPr>
              <a:lstStyle/>
              <a:p>
                <a:r>
                  <a:rPr lang="en-US" sz="1200" i="1" dirty="0"/>
                  <a:t>S. baicalensis</a:t>
                </a:r>
              </a:p>
            </p:txBody>
          </p:sp>
          <p:sp>
            <p:nvSpPr>
              <p:cNvPr id="246" name="Oval 245">
                <a:extLst>
                  <a:ext uri="{FF2B5EF4-FFF2-40B4-BE49-F238E27FC236}">
                    <a16:creationId xmlns:a16="http://schemas.microsoft.com/office/drawing/2014/main" id="{CB3F33BE-E8B1-48E9-B34C-9D5A4A7982A1}"/>
                  </a:ext>
                </a:extLst>
              </p:cNvPr>
              <p:cNvSpPr/>
              <p:nvPr/>
            </p:nvSpPr>
            <p:spPr>
              <a:xfrm>
                <a:off x="5984855" y="1287017"/>
                <a:ext cx="137160" cy="137160"/>
              </a:xfrm>
              <a:prstGeom prst="ellipse">
                <a:avLst/>
              </a:prstGeom>
              <a:solidFill>
                <a:srgbClr val="CAE3E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DF9064EB-50A3-4689-AD7F-6195764B3738}"/>
                </a:ext>
              </a:extLst>
            </p:cNvPr>
            <p:cNvGrpSpPr/>
            <p:nvPr/>
          </p:nvGrpSpPr>
          <p:grpSpPr>
            <a:xfrm>
              <a:off x="7449230" y="1997715"/>
              <a:ext cx="981197" cy="256262"/>
              <a:chOff x="7450141" y="1997715"/>
              <a:chExt cx="981197" cy="256262"/>
            </a:xfrm>
          </p:grpSpPr>
          <p:sp>
            <p:nvSpPr>
              <p:cNvPr id="231" name="TextBox 230">
                <a:extLst>
                  <a:ext uri="{FF2B5EF4-FFF2-40B4-BE49-F238E27FC236}">
                    <a16:creationId xmlns:a16="http://schemas.microsoft.com/office/drawing/2014/main" id="{FCCC0C6F-190F-4646-966B-9B864C5054CA}"/>
                  </a:ext>
                </a:extLst>
              </p:cNvPr>
              <p:cNvSpPr txBox="1"/>
              <p:nvPr/>
            </p:nvSpPr>
            <p:spPr>
              <a:xfrm>
                <a:off x="7563487" y="1997715"/>
                <a:ext cx="867851" cy="256262"/>
              </a:xfrm>
              <a:prstGeom prst="rect">
                <a:avLst/>
              </a:prstGeom>
              <a:noFill/>
            </p:spPr>
            <p:txBody>
              <a:bodyPr wrap="none" rtlCol="0">
                <a:spAutoFit/>
              </a:bodyPr>
              <a:lstStyle/>
              <a:p>
                <a:r>
                  <a:rPr lang="en-US" sz="1200" i="1" dirty="0"/>
                  <a:t>S. </a:t>
                </a:r>
                <a:r>
                  <a:rPr lang="en-US" sz="1200" i="1" dirty="0" err="1"/>
                  <a:t>havanesis</a:t>
                </a:r>
                <a:endParaRPr lang="en-US" sz="1200" i="1" dirty="0"/>
              </a:p>
            </p:txBody>
          </p:sp>
          <p:sp>
            <p:nvSpPr>
              <p:cNvPr id="247" name="Oval 246">
                <a:extLst>
                  <a:ext uri="{FF2B5EF4-FFF2-40B4-BE49-F238E27FC236}">
                    <a16:creationId xmlns:a16="http://schemas.microsoft.com/office/drawing/2014/main" id="{B96B8429-B2FF-4E33-94B8-ADA23D121433}"/>
                  </a:ext>
                </a:extLst>
              </p:cNvPr>
              <p:cNvSpPr/>
              <p:nvPr/>
            </p:nvSpPr>
            <p:spPr>
              <a:xfrm>
                <a:off x="7450141" y="2057266"/>
                <a:ext cx="137160" cy="137160"/>
              </a:xfrm>
              <a:prstGeom prst="ellipse">
                <a:avLst/>
              </a:prstGeom>
              <a:solidFill>
                <a:srgbClr val="C4C5D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4902E511-C300-4A2A-A41F-9EF620EF3026}"/>
                </a:ext>
              </a:extLst>
            </p:cNvPr>
            <p:cNvGrpSpPr/>
            <p:nvPr/>
          </p:nvGrpSpPr>
          <p:grpSpPr>
            <a:xfrm>
              <a:off x="7493996" y="3622744"/>
              <a:ext cx="879572" cy="256262"/>
              <a:chOff x="7498140" y="3622744"/>
              <a:chExt cx="879572" cy="256262"/>
            </a:xfrm>
          </p:grpSpPr>
          <p:sp>
            <p:nvSpPr>
              <p:cNvPr id="235" name="TextBox 234">
                <a:extLst>
                  <a:ext uri="{FF2B5EF4-FFF2-40B4-BE49-F238E27FC236}">
                    <a16:creationId xmlns:a16="http://schemas.microsoft.com/office/drawing/2014/main" id="{78520892-15B0-4773-868D-6078841C1A1D}"/>
                  </a:ext>
                </a:extLst>
              </p:cNvPr>
              <p:cNvSpPr txBox="1"/>
              <p:nvPr/>
            </p:nvSpPr>
            <p:spPr>
              <a:xfrm>
                <a:off x="7617111" y="3622744"/>
                <a:ext cx="760601" cy="256262"/>
              </a:xfrm>
              <a:prstGeom prst="rect">
                <a:avLst/>
              </a:prstGeom>
              <a:noFill/>
            </p:spPr>
            <p:txBody>
              <a:bodyPr wrap="none" rtlCol="0">
                <a:spAutoFit/>
              </a:bodyPr>
              <a:lstStyle/>
              <a:p>
                <a:r>
                  <a:rPr lang="en-US" sz="1200" i="1" dirty="0"/>
                  <a:t>S. barbata</a:t>
                </a:r>
              </a:p>
            </p:txBody>
          </p:sp>
          <p:sp>
            <p:nvSpPr>
              <p:cNvPr id="248" name="Oval 247">
                <a:extLst>
                  <a:ext uri="{FF2B5EF4-FFF2-40B4-BE49-F238E27FC236}">
                    <a16:creationId xmlns:a16="http://schemas.microsoft.com/office/drawing/2014/main" id="{FDF7D603-10AA-44DF-BDD9-86F81966CB82}"/>
                  </a:ext>
                </a:extLst>
              </p:cNvPr>
              <p:cNvSpPr/>
              <p:nvPr/>
            </p:nvSpPr>
            <p:spPr>
              <a:xfrm>
                <a:off x="7498140" y="3682295"/>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8" name="Group 257">
              <a:extLst>
                <a:ext uri="{FF2B5EF4-FFF2-40B4-BE49-F238E27FC236}">
                  <a16:creationId xmlns:a16="http://schemas.microsoft.com/office/drawing/2014/main" id="{728E008B-A143-4D2C-8D68-FD8EC5F7E116}"/>
                </a:ext>
              </a:extLst>
            </p:cNvPr>
            <p:cNvGrpSpPr/>
            <p:nvPr/>
          </p:nvGrpSpPr>
          <p:grpSpPr>
            <a:xfrm>
              <a:off x="7406730" y="5196922"/>
              <a:ext cx="1070284" cy="256262"/>
              <a:chOff x="7406730" y="5196922"/>
              <a:chExt cx="1070284" cy="256262"/>
            </a:xfrm>
          </p:grpSpPr>
          <p:sp>
            <p:nvSpPr>
              <p:cNvPr id="241" name="TextBox 240">
                <a:extLst>
                  <a:ext uri="{FF2B5EF4-FFF2-40B4-BE49-F238E27FC236}">
                    <a16:creationId xmlns:a16="http://schemas.microsoft.com/office/drawing/2014/main" id="{5708FA1C-C1E3-4656-A167-FC6A3A61B6DA}"/>
                  </a:ext>
                </a:extLst>
              </p:cNvPr>
              <p:cNvSpPr txBox="1"/>
              <p:nvPr/>
            </p:nvSpPr>
            <p:spPr>
              <a:xfrm>
                <a:off x="7517810" y="5196922"/>
                <a:ext cx="959204" cy="256262"/>
              </a:xfrm>
              <a:prstGeom prst="rect">
                <a:avLst/>
              </a:prstGeom>
              <a:noFill/>
            </p:spPr>
            <p:txBody>
              <a:bodyPr wrap="none" rtlCol="0">
                <a:spAutoFit/>
              </a:bodyPr>
              <a:lstStyle/>
              <a:p>
                <a:r>
                  <a:rPr lang="en-US" sz="1200" i="1" dirty="0"/>
                  <a:t>S. </a:t>
                </a:r>
                <a:r>
                  <a:rPr lang="en-US" sz="1200" i="1" dirty="0" err="1"/>
                  <a:t>tournefortii</a:t>
                </a:r>
                <a:endParaRPr lang="en-US" sz="1200" i="1" dirty="0"/>
              </a:p>
            </p:txBody>
          </p:sp>
          <p:sp>
            <p:nvSpPr>
              <p:cNvPr id="249" name="Oval 248">
                <a:extLst>
                  <a:ext uri="{FF2B5EF4-FFF2-40B4-BE49-F238E27FC236}">
                    <a16:creationId xmlns:a16="http://schemas.microsoft.com/office/drawing/2014/main" id="{2E72EEBD-707E-4D57-8571-E8B9EA59381E}"/>
                  </a:ext>
                </a:extLst>
              </p:cNvPr>
              <p:cNvSpPr/>
              <p:nvPr/>
            </p:nvSpPr>
            <p:spPr>
              <a:xfrm>
                <a:off x="7406730" y="5256473"/>
                <a:ext cx="137160" cy="13716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5" name="Group 254">
              <a:extLst>
                <a:ext uri="{FF2B5EF4-FFF2-40B4-BE49-F238E27FC236}">
                  <a16:creationId xmlns:a16="http://schemas.microsoft.com/office/drawing/2014/main" id="{FF9E40AA-8E02-4603-B8BC-E1ECF1BB15CD}"/>
                </a:ext>
              </a:extLst>
            </p:cNvPr>
            <p:cNvGrpSpPr/>
            <p:nvPr/>
          </p:nvGrpSpPr>
          <p:grpSpPr>
            <a:xfrm>
              <a:off x="6014346" y="2817822"/>
              <a:ext cx="955508" cy="256262"/>
              <a:chOff x="6009804" y="2817822"/>
              <a:chExt cx="955508" cy="256262"/>
            </a:xfrm>
          </p:grpSpPr>
          <p:sp>
            <p:nvSpPr>
              <p:cNvPr id="232" name="TextBox 231">
                <a:extLst>
                  <a:ext uri="{FF2B5EF4-FFF2-40B4-BE49-F238E27FC236}">
                    <a16:creationId xmlns:a16="http://schemas.microsoft.com/office/drawing/2014/main" id="{EFA6EE5F-DB0B-4B0E-B367-F3549F849F65}"/>
                  </a:ext>
                </a:extLst>
              </p:cNvPr>
              <p:cNvSpPr txBox="1"/>
              <p:nvPr/>
            </p:nvSpPr>
            <p:spPr>
              <a:xfrm>
                <a:off x="6131273" y="2817822"/>
                <a:ext cx="834039" cy="256262"/>
              </a:xfrm>
              <a:prstGeom prst="rect">
                <a:avLst/>
              </a:prstGeom>
              <a:noFill/>
            </p:spPr>
            <p:txBody>
              <a:bodyPr wrap="none" rtlCol="0">
                <a:spAutoFit/>
              </a:bodyPr>
              <a:lstStyle/>
              <a:p>
                <a:r>
                  <a:rPr lang="en-US" sz="1200" i="1" dirty="0"/>
                  <a:t>S. </a:t>
                </a:r>
                <a:r>
                  <a:rPr lang="en-US" sz="1200" i="1" dirty="0" err="1"/>
                  <a:t>arenicola</a:t>
                </a:r>
                <a:endParaRPr lang="en-US" sz="1200" i="1" dirty="0"/>
              </a:p>
            </p:txBody>
          </p:sp>
          <p:sp>
            <p:nvSpPr>
              <p:cNvPr id="250" name="Oval 249">
                <a:extLst>
                  <a:ext uri="{FF2B5EF4-FFF2-40B4-BE49-F238E27FC236}">
                    <a16:creationId xmlns:a16="http://schemas.microsoft.com/office/drawing/2014/main" id="{07778A52-AA0A-4C18-8FFC-336C162C5934}"/>
                  </a:ext>
                </a:extLst>
              </p:cNvPr>
              <p:cNvSpPr/>
              <p:nvPr/>
            </p:nvSpPr>
            <p:spPr>
              <a:xfrm>
                <a:off x="6009804" y="2879716"/>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7" name="Group 256">
              <a:extLst>
                <a:ext uri="{FF2B5EF4-FFF2-40B4-BE49-F238E27FC236}">
                  <a16:creationId xmlns:a16="http://schemas.microsoft.com/office/drawing/2014/main" id="{4CC4D81F-34B9-4B3A-AE36-BA32506B5ED0}"/>
                </a:ext>
              </a:extLst>
            </p:cNvPr>
            <p:cNvGrpSpPr/>
            <p:nvPr/>
          </p:nvGrpSpPr>
          <p:grpSpPr>
            <a:xfrm>
              <a:off x="5998049" y="4410522"/>
              <a:ext cx="987962" cy="256262"/>
              <a:chOff x="5992328" y="4410522"/>
              <a:chExt cx="987962" cy="256262"/>
            </a:xfrm>
          </p:grpSpPr>
          <p:sp>
            <p:nvSpPr>
              <p:cNvPr id="238" name="TextBox 237">
                <a:extLst>
                  <a:ext uri="{FF2B5EF4-FFF2-40B4-BE49-F238E27FC236}">
                    <a16:creationId xmlns:a16="http://schemas.microsoft.com/office/drawing/2014/main" id="{7B09F293-7F62-4DFA-A987-05C1ACA55AED}"/>
                  </a:ext>
                </a:extLst>
              </p:cNvPr>
              <p:cNvSpPr txBox="1"/>
              <p:nvPr/>
            </p:nvSpPr>
            <p:spPr>
              <a:xfrm>
                <a:off x="6116294" y="4410522"/>
                <a:ext cx="863996" cy="256262"/>
              </a:xfrm>
              <a:prstGeom prst="rect">
                <a:avLst/>
              </a:prstGeom>
              <a:noFill/>
            </p:spPr>
            <p:txBody>
              <a:bodyPr wrap="none" rtlCol="0">
                <a:spAutoFit/>
              </a:bodyPr>
              <a:lstStyle/>
              <a:p>
                <a:r>
                  <a:rPr lang="en-US" sz="1200" i="1" dirty="0"/>
                  <a:t>S. racemosa</a:t>
                </a:r>
              </a:p>
            </p:txBody>
          </p:sp>
          <p:sp>
            <p:nvSpPr>
              <p:cNvPr id="251" name="Oval 250">
                <a:extLst>
                  <a:ext uri="{FF2B5EF4-FFF2-40B4-BE49-F238E27FC236}">
                    <a16:creationId xmlns:a16="http://schemas.microsoft.com/office/drawing/2014/main" id="{5A846207-FB1E-4F19-95A5-61C920CF0469}"/>
                  </a:ext>
                </a:extLst>
              </p:cNvPr>
              <p:cNvSpPr/>
              <p:nvPr/>
            </p:nvSpPr>
            <p:spPr>
              <a:xfrm>
                <a:off x="5992328" y="4474172"/>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9" name="Group 258">
              <a:extLst>
                <a:ext uri="{FF2B5EF4-FFF2-40B4-BE49-F238E27FC236}">
                  <a16:creationId xmlns:a16="http://schemas.microsoft.com/office/drawing/2014/main" id="{4F4D6E13-6E63-4466-BA92-8A4E0E291BF2}"/>
                </a:ext>
              </a:extLst>
            </p:cNvPr>
            <p:cNvGrpSpPr/>
            <p:nvPr/>
          </p:nvGrpSpPr>
          <p:grpSpPr>
            <a:xfrm>
              <a:off x="6011358" y="6003222"/>
              <a:ext cx="953973" cy="256262"/>
              <a:chOff x="6002293" y="6003222"/>
              <a:chExt cx="953973" cy="256262"/>
            </a:xfrm>
          </p:grpSpPr>
          <p:sp>
            <p:nvSpPr>
              <p:cNvPr id="244" name="TextBox 243">
                <a:extLst>
                  <a:ext uri="{FF2B5EF4-FFF2-40B4-BE49-F238E27FC236}">
                    <a16:creationId xmlns:a16="http://schemas.microsoft.com/office/drawing/2014/main" id="{F0FBD564-B710-48DD-98D8-2DC5A9DECEC2}"/>
                  </a:ext>
                </a:extLst>
              </p:cNvPr>
              <p:cNvSpPr txBox="1"/>
              <p:nvPr/>
            </p:nvSpPr>
            <p:spPr>
              <a:xfrm>
                <a:off x="6140319" y="6003222"/>
                <a:ext cx="815947" cy="256262"/>
              </a:xfrm>
              <a:prstGeom prst="rect">
                <a:avLst/>
              </a:prstGeom>
              <a:noFill/>
            </p:spPr>
            <p:txBody>
              <a:bodyPr wrap="none" rtlCol="0">
                <a:spAutoFit/>
              </a:bodyPr>
              <a:lstStyle/>
              <a:p>
                <a:r>
                  <a:rPr lang="en-US" sz="1200" i="1" dirty="0"/>
                  <a:t>S. </a:t>
                </a:r>
                <a:r>
                  <a:rPr lang="en-US" sz="1200" i="1" dirty="0" err="1"/>
                  <a:t>altissima</a:t>
                </a:r>
                <a:endParaRPr lang="en-US" sz="1200" i="1" dirty="0"/>
              </a:p>
            </p:txBody>
          </p:sp>
          <p:sp>
            <p:nvSpPr>
              <p:cNvPr id="252" name="Oval 251">
                <a:extLst>
                  <a:ext uri="{FF2B5EF4-FFF2-40B4-BE49-F238E27FC236}">
                    <a16:creationId xmlns:a16="http://schemas.microsoft.com/office/drawing/2014/main" id="{F597F512-FBED-4140-8A46-F2647B02A32F}"/>
                  </a:ext>
                </a:extLst>
              </p:cNvPr>
              <p:cNvSpPr/>
              <p:nvPr/>
            </p:nvSpPr>
            <p:spPr>
              <a:xfrm>
                <a:off x="6002293" y="6062773"/>
                <a:ext cx="137160" cy="13716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60" name="TextBox 259">
            <a:extLst>
              <a:ext uri="{FF2B5EF4-FFF2-40B4-BE49-F238E27FC236}">
                <a16:creationId xmlns:a16="http://schemas.microsoft.com/office/drawing/2014/main" id="{8E4CBAC0-FB66-43D0-864C-38D585BE7113}"/>
              </a:ext>
            </a:extLst>
          </p:cNvPr>
          <p:cNvSpPr txBox="1"/>
          <p:nvPr/>
        </p:nvSpPr>
        <p:spPr>
          <a:xfrm>
            <a:off x="857717" y="6283933"/>
            <a:ext cx="10270499" cy="461665"/>
          </a:xfrm>
          <a:prstGeom prst="rect">
            <a:avLst/>
          </a:prstGeom>
          <a:noFill/>
        </p:spPr>
        <p:txBody>
          <a:bodyPr wrap="square" rtlCol="0">
            <a:spAutoFit/>
          </a:bodyPr>
          <a:lstStyle/>
          <a:p>
            <a:r>
              <a:rPr lang="en-US" sz="1200" b="1" dirty="0"/>
              <a:t>Figure 1. </a:t>
            </a:r>
            <a:r>
              <a:rPr lang="en-US" sz="1200" dirty="0"/>
              <a:t>(A)</a:t>
            </a:r>
            <a:r>
              <a:rPr lang="en-US" sz="1200" b="1" dirty="0"/>
              <a:t> </a:t>
            </a:r>
            <a:r>
              <a:rPr lang="en-US" sz="1200" dirty="0"/>
              <a:t>Maximum likelihood tree inferred from chloroplast genome data for 52 species of </a:t>
            </a:r>
            <a:r>
              <a:rPr lang="en-US" sz="1200" i="1" dirty="0"/>
              <a:t>Scutellaria. </a:t>
            </a:r>
            <a:r>
              <a:rPr lang="en-US" sz="1200" dirty="0"/>
              <a:t>To facilitate downstream analysis, the tree is subdivided into 6 clades. (B) Representative images of 7 species of </a:t>
            </a:r>
            <a:r>
              <a:rPr lang="en-US" sz="1200" i="1" dirty="0"/>
              <a:t>Scutellaria</a:t>
            </a:r>
            <a:r>
              <a:rPr lang="en-US" sz="1200" dirty="0"/>
              <a:t>. Colored circles next to species names indicate the clade which the species belongs to.</a:t>
            </a:r>
            <a:endParaRPr lang="en-US" sz="1200" b="1" dirty="0"/>
          </a:p>
        </p:txBody>
      </p:sp>
      <p:sp>
        <p:nvSpPr>
          <p:cNvPr id="261" name="TextBox 260">
            <a:extLst>
              <a:ext uri="{FF2B5EF4-FFF2-40B4-BE49-F238E27FC236}">
                <a16:creationId xmlns:a16="http://schemas.microsoft.com/office/drawing/2014/main" id="{E70650D5-77F0-42CF-853C-46103180FE96}"/>
              </a:ext>
            </a:extLst>
          </p:cNvPr>
          <p:cNvSpPr txBox="1"/>
          <p:nvPr/>
        </p:nvSpPr>
        <p:spPr>
          <a:xfrm>
            <a:off x="1666577" y="54857"/>
            <a:ext cx="376770" cy="369332"/>
          </a:xfrm>
          <a:prstGeom prst="rect">
            <a:avLst/>
          </a:prstGeom>
          <a:noFill/>
        </p:spPr>
        <p:txBody>
          <a:bodyPr wrap="none" rtlCol="0">
            <a:spAutoFit/>
          </a:bodyPr>
          <a:lstStyle/>
          <a:p>
            <a:r>
              <a:rPr lang="en-US" dirty="0"/>
              <a:t>A.</a:t>
            </a:r>
          </a:p>
        </p:txBody>
      </p:sp>
      <p:sp>
        <p:nvSpPr>
          <p:cNvPr id="262" name="TextBox 261">
            <a:extLst>
              <a:ext uri="{FF2B5EF4-FFF2-40B4-BE49-F238E27FC236}">
                <a16:creationId xmlns:a16="http://schemas.microsoft.com/office/drawing/2014/main" id="{C01E9BF1-102C-408C-A713-989D348DD3BD}"/>
              </a:ext>
            </a:extLst>
          </p:cNvPr>
          <p:cNvSpPr txBox="1"/>
          <p:nvPr/>
        </p:nvSpPr>
        <p:spPr>
          <a:xfrm>
            <a:off x="5503309" y="57551"/>
            <a:ext cx="367408"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25802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AAD3AC2-B57E-49A2-BE13-631677D1DF62}"/>
              </a:ext>
            </a:extLst>
          </p:cNvPr>
          <p:cNvSpPr txBox="1"/>
          <p:nvPr/>
        </p:nvSpPr>
        <p:spPr>
          <a:xfrm>
            <a:off x="1985589" y="6159500"/>
            <a:ext cx="8815416" cy="646331"/>
          </a:xfrm>
          <a:prstGeom prst="rect">
            <a:avLst/>
          </a:prstGeom>
          <a:noFill/>
        </p:spPr>
        <p:txBody>
          <a:bodyPr wrap="square" rtlCol="0">
            <a:spAutoFit/>
          </a:bodyPr>
          <a:lstStyle/>
          <a:p>
            <a:r>
              <a:rPr lang="en-US" sz="1200" b="1" dirty="0"/>
              <a:t>Figure 2. </a:t>
            </a:r>
            <a:r>
              <a:rPr lang="en-US" sz="1200" dirty="0"/>
              <a:t>Heatmap of overall flavonoid concentrations measured with High Performance Liquid Chromatography (HPLC) of … species of </a:t>
            </a:r>
            <a:r>
              <a:rPr lang="en-US" sz="1200" i="1" dirty="0"/>
              <a:t>Scutellaria</a:t>
            </a:r>
            <a:r>
              <a:rPr lang="en-US" sz="1200" dirty="0"/>
              <a:t>. Ordering of species was determined by hierarchical clustering based on flavonoid concentration, as illustrated by the dendrogram to the right of the figure. Colored circles next to species names indicate phylogenetic clade, as shown in Figure 1.</a:t>
            </a:r>
            <a:endParaRPr lang="en-US" sz="1200" b="1" dirty="0"/>
          </a:p>
        </p:txBody>
      </p:sp>
      <p:pic>
        <p:nvPicPr>
          <p:cNvPr id="10" name="Content Placeholder 9" descr="A picture containing clock&#10;&#10;Description automatically generated">
            <a:extLst>
              <a:ext uri="{FF2B5EF4-FFF2-40B4-BE49-F238E27FC236}">
                <a16:creationId xmlns:a16="http://schemas.microsoft.com/office/drawing/2014/main" id="{2188C534-997B-4C2F-84AA-D8F35C94E5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54" b="2076"/>
          <a:stretch/>
        </p:blipFill>
        <p:spPr>
          <a:xfrm>
            <a:off x="2755900" y="114299"/>
            <a:ext cx="5875308" cy="6045201"/>
          </a:xfrm>
        </p:spPr>
      </p:pic>
    </p:spTree>
    <p:extLst>
      <p:ext uri="{BB962C8B-B14F-4D97-AF65-F5344CB8AC3E}">
        <p14:creationId xmlns:p14="http://schemas.microsoft.com/office/powerpoint/2010/main" val="1286791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950C505C-A90E-4D5E-B8EF-0973F588DE62}"/>
              </a:ext>
            </a:extLst>
          </p:cNvPr>
          <p:cNvPicPr>
            <a:picLocks noChangeAspect="1"/>
          </p:cNvPicPr>
          <p:nvPr/>
        </p:nvPicPr>
        <p:blipFill rotWithShape="1">
          <a:blip r:embed="rId2">
            <a:extLst>
              <a:ext uri="{28A0092B-C50C-407E-A947-70E740481C1C}">
                <a14:useLocalDpi xmlns:a14="http://schemas.microsoft.com/office/drawing/2010/main" val="0"/>
              </a:ext>
            </a:extLst>
          </a:blip>
          <a:srcRect t="4414" r="13200" b="14937"/>
          <a:stretch/>
        </p:blipFill>
        <p:spPr>
          <a:xfrm>
            <a:off x="3408441" y="250030"/>
            <a:ext cx="5666504" cy="271492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66E91BF-C4B3-4117-89AD-7A590288E527}"/>
              </a:ext>
            </a:extLst>
          </p:cNvPr>
          <p:cNvPicPr>
            <a:picLocks noChangeAspect="1"/>
          </p:cNvPicPr>
          <p:nvPr/>
        </p:nvPicPr>
        <p:blipFill rotWithShape="1">
          <a:blip r:embed="rId3">
            <a:extLst>
              <a:ext uri="{28A0092B-C50C-407E-A947-70E740481C1C}">
                <a14:useLocalDpi xmlns:a14="http://schemas.microsoft.com/office/drawing/2010/main" val="0"/>
              </a:ext>
            </a:extLst>
          </a:blip>
          <a:srcRect t="4397" r="12871"/>
          <a:stretch/>
        </p:blipFill>
        <p:spPr>
          <a:xfrm>
            <a:off x="3408440" y="2976563"/>
            <a:ext cx="5690731" cy="3228075"/>
          </a:xfrm>
          <a:prstGeom prst="rect">
            <a:avLst/>
          </a:prstGeom>
        </p:spPr>
      </p:pic>
      <p:sp>
        <p:nvSpPr>
          <p:cNvPr id="7" name="TextBox 6">
            <a:extLst>
              <a:ext uri="{FF2B5EF4-FFF2-40B4-BE49-F238E27FC236}">
                <a16:creationId xmlns:a16="http://schemas.microsoft.com/office/drawing/2014/main" id="{12B7D4F1-41EF-4083-8C63-78523FF5B8A0}"/>
              </a:ext>
            </a:extLst>
          </p:cNvPr>
          <p:cNvSpPr txBox="1"/>
          <p:nvPr/>
        </p:nvSpPr>
        <p:spPr>
          <a:xfrm>
            <a:off x="2228850" y="6204638"/>
            <a:ext cx="1004442" cy="369332"/>
          </a:xfrm>
          <a:prstGeom prst="rect">
            <a:avLst/>
          </a:prstGeom>
          <a:noFill/>
        </p:spPr>
        <p:txBody>
          <a:bodyPr wrap="none" rtlCol="0">
            <a:spAutoFit/>
          </a:bodyPr>
          <a:lstStyle/>
          <a:p>
            <a:r>
              <a:rPr lang="en-US" b="1" dirty="0"/>
              <a:t>Figure 3.</a:t>
            </a:r>
          </a:p>
        </p:txBody>
      </p:sp>
    </p:spTree>
    <p:extLst>
      <p:ext uri="{BB962C8B-B14F-4D97-AF65-F5344CB8AC3E}">
        <p14:creationId xmlns:p14="http://schemas.microsoft.com/office/powerpoint/2010/main" val="47013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31EC80-7B67-4179-B9D9-95185663CC19}"/>
              </a:ext>
            </a:extLst>
          </p:cNvPr>
          <p:cNvSpPr txBox="1"/>
          <p:nvPr/>
        </p:nvSpPr>
        <p:spPr>
          <a:xfrm>
            <a:off x="2228850" y="6204638"/>
            <a:ext cx="5446363" cy="369332"/>
          </a:xfrm>
          <a:prstGeom prst="rect">
            <a:avLst/>
          </a:prstGeom>
          <a:noFill/>
        </p:spPr>
        <p:txBody>
          <a:bodyPr wrap="none" rtlCol="0">
            <a:spAutoFit/>
          </a:bodyPr>
          <a:lstStyle/>
          <a:p>
            <a:r>
              <a:rPr lang="en-US" b="1" dirty="0"/>
              <a:t>Table 2. </a:t>
            </a:r>
            <a:r>
              <a:rPr lang="en-US" dirty="0"/>
              <a:t>Genome sizes as estimated by flow cytometry.</a:t>
            </a:r>
            <a:endParaRPr lang="en-US" b="1" dirty="0"/>
          </a:p>
        </p:txBody>
      </p:sp>
    </p:spTree>
    <p:extLst>
      <p:ext uri="{BB962C8B-B14F-4D97-AF65-F5344CB8AC3E}">
        <p14:creationId xmlns:p14="http://schemas.microsoft.com/office/powerpoint/2010/main" val="2307061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8553CF42-7B9E-4F9A-9833-9C369764B8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654" y="343397"/>
            <a:ext cx="10372691" cy="5493047"/>
          </a:xfrm>
        </p:spPr>
      </p:pic>
    </p:spTree>
    <p:extLst>
      <p:ext uri="{BB962C8B-B14F-4D97-AF65-F5344CB8AC3E}">
        <p14:creationId xmlns:p14="http://schemas.microsoft.com/office/powerpoint/2010/main" val="2976590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TotalTime>
  <Words>349</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phylogenomic investigation of Scutellaria reveals distinct patterns in flavonoid diversity</vt:lpstr>
      <vt:lpstr>Introduction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15</cp:revision>
  <dcterms:created xsi:type="dcterms:W3CDTF">2020-06-03T16:55:41Z</dcterms:created>
  <dcterms:modified xsi:type="dcterms:W3CDTF">2020-06-03T19:59:17Z</dcterms:modified>
</cp:coreProperties>
</file>